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3449"/>
    <a:srgbClr val="5A3A92"/>
    <a:srgbClr val="1DC1DC"/>
    <a:srgbClr val="F25B2C"/>
    <a:srgbClr val="FFFFFF"/>
    <a:srgbClr val="019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55"/>
    <p:restoredTop sz="93151"/>
  </p:normalViewPr>
  <p:slideViewPr>
    <p:cSldViewPr snapToGrid="0" snapToObjects="1">
      <p:cViewPr>
        <p:scale>
          <a:sx n="55" d="100"/>
          <a:sy n="55" d="100"/>
        </p:scale>
        <p:origin x="40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35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BB6F4-23E1-814D-8DBC-753DCD8F7CD3}" type="datetimeFigureOut">
              <a:rPr lang="es-ES_tradnl" smtClean="0"/>
              <a:t>11/7/17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F0ACC-9D08-B743-BC76-14D8CF8E693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00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jp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tiff>
</file>

<file path=ppt/media/image2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28938-2154-AC49-8423-1D92A390099E}" type="datetimeFigureOut">
              <a:rPr lang="es-ES_tradnl" smtClean="0"/>
              <a:t>11/7/17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3A042-DB59-4F46-A5FA-899CA8111283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3501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10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 userDrawn="1"/>
        </p:nvSpPr>
        <p:spPr>
          <a:xfrm>
            <a:off x="-2881" y="4636859"/>
            <a:ext cx="9146881" cy="1989667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2295" y="1177183"/>
            <a:ext cx="4511710" cy="2531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sp>
        <p:nvSpPr>
          <p:cNvPr id="21" name="Rectángulo 20"/>
          <p:cNvSpPr/>
          <p:nvPr userDrawn="1"/>
        </p:nvSpPr>
        <p:spPr>
          <a:xfrm>
            <a:off x="-2885" y="0"/>
            <a:ext cx="1303867" cy="736598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23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32" y="0"/>
            <a:ext cx="9143968" cy="744876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grpSp>
        <p:nvGrpSpPr>
          <p:cNvPr id="19" name="Agrupar 18"/>
          <p:cNvGrpSpPr/>
          <p:nvPr userDrawn="1"/>
        </p:nvGrpSpPr>
        <p:grpSpPr>
          <a:xfrm>
            <a:off x="301948" y="65315"/>
            <a:ext cx="800089" cy="635901"/>
            <a:chOff x="5701496" y="1402249"/>
            <a:chExt cx="2670843" cy="2122755"/>
          </a:xfrm>
        </p:grpSpPr>
        <p:pic>
          <p:nvPicPr>
            <p:cNvPr id="20" name="Imagen 1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21" name="Rectángulo 20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2" name="Rectángulo 21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3" name="Rectángulo 22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5" name="Rectángulo 24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6" name="Rectángulo 25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0508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grpSp>
        <p:nvGrpSpPr>
          <p:cNvPr id="13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4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5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600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60000"/>
            <a:ext cx="38862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60000"/>
            <a:ext cx="38862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grpSp>
        <p:nvGrpSpPr>
          <p:cNvPr id="14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5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6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0951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10000"/>
            <a:ext cx="7886700" cy="10778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980000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880000"/>
            <a:ext cx="3868340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980000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880000"/>
            <a:ext cx="3887391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33612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39054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928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pacio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0821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54895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419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47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32932"/>
            <a:ext cx="2949178" cy="10244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2" y="987426"/>
            <a:ext cx="4625567" cy="5130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060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3895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8228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0000"/>
            <a:ext cx="1971675" cy="5765424"/>
          </a:xfrm>
        </p:spPr>
        <p:txBody>
          <a:bodyPr vert="eaVert"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0000"/>
            <a:ext cx="5800725" cy="5765424"/>
          </a:xfrm>
        </p:spPr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39278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03862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88803"/>
            <a:ext cx="2665272" cy="210642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5" y="4636859"/>
            <a:ext cx="9146881" cy="227975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87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997" y="60474"/>
            <a:ext cx="789459" cy="62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4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3734" y="1402250"/>
            <a:ext cx="2668606" cy="212275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4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41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19" y="65316"/>
            <a:ext cx="795037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8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1" y="0"/>
            <a:ext cx="9146881" cy="736598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90912"/>
            <a:ext cx="2672294" cy="2118810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85234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20" y="65316"/>
            <a:ext cx="797618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13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809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  <p:grpSp>
        <p:nvGrpSpPr>
          <p:cNvPr id="5" name="Agrupar 4"/>
          <p:cNvGrpSpPr/>
          <p:nvPr userDrawn="1"/>
        </p:nvGrpSpPr>
        <p:grpSpPr>
          <a:xfrm>
            <a:off x="5701496" y="1402249"/>
            <a:ext cx="2670843" cy="2122755"/>
            <a:chOff x="5701496" y="1402249"/>
            <a:chExt cx="2670843" cy="2122755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" name="Rectángulo 15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" name="Rectángulo 16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8" name="Rectángulo 17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9" name="Rectángulo 18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17765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jpeg"/><Relationship Id="rId22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310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 smtClean="0"/>
              <a:t>Título del Concepto Explicado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16000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grpSp>
        <p:nvGrpSpPr>
          <p:cNvPr id="22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23" name="7 Imagen" descr="logos 111MIL-01.JPG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24" name="8 Imagen" descr="logos 111MIL-01.JPG"/>
            <p:cNvPicPr>
              <a:picLocks noChangeAspect="1"/>
            </p:cNvPicPr>
            <p:nvPr/>
          </p:nvPicPr>
          <p:blipFill>
            <a:blip r:embed="rId22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pic>
        <p:nvPicPr>
          <p:cNvPr id="28" name="11 Imagen" descr="logos 111MIL-01.JPG"/>
          <p:cNvPicPr>
            <a:picLocks noChangeAspect="1"/>
          </p:cNvPicPr>
          <p:nvPr userDrawn="1"/>
        </p:nvPicPr>
        <p:blipFill>
          <a:blip r:embed="rId22"/>
          <a:srcRect l="86163"/>
          <a:stretch>
            <a:fillRect/>
          </a:stretch>
        </p:blipFill>
        <p:spPr>
          <a:xfrm>
            <a:off x="0" y="6615112"/>
            <a:ext cx="9143968" cy="285752"/>
          </a:xfrm>
          <a:prstGeom prst="rect">
            <a:avLst/>
          </a:prstGeom>
        </p:spPr>
      </p:pic>
      <p:sp>
        <p:nvSpPr>
          <p:cNvPr id="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" dirty="0" smtClean="0"/>
              <a:t>Módulo 1: Técnicas de Programación</a:t>
            </a:r>
            <a:endParaRPr lang="es-ES_tradnl" dirty="0"/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394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8" r:id="rId4"/>
    <p:sldLayoutId id="2147483673" r:id="rId5"/>
    <p:sldLayoutId id="2147483677" r:id="rId6"/>
    <p:sldLayoutId id="2147483674" r:id="rId7"/>
    <p:sldLayoutId id="2147483679" r:id="rId8"/>
    <p:sldLayoutId id="2147483675" r:id="rId9"/>
    <p:sldLayoutId id="2147483680" r:id="rId10"/>
    <p:sldLayoutId id="2147483663" r:id="rId11"/>
    <p:sldLayoutId id="2147483664" r:id="rId12"/>
    <p:sldLayoutId id="2147483665" r:id="rId13"/>
    <p:sldLayoutId id="2147483666" r:id="rId14"/>
    <p:sldLayoutId id="2147483672" r:id="rId15"/>
    <p:sldLayoutId id="2147483668" r:id="rId16"/>
    <p:sldLayoutId id="2147483669" r:id="rId17"/>
    <p:sldLayoutId id="2147483670" r:id="rId18"/>
    <p:sldLayoutId id="2147483671" r:id="rId1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4" Type="http://schemas.openxmlformats.org/officeDocument/2006/relationships/image" Target="../media/image2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24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23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Práctico Especial: Adivinador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73335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4123" y="2160000"/>
            <a:ext cx="8823106" cy="4351338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s-ES_tradnl" u="sng" dirty="0">
                <a:solidFill>
                  <a:prstClr val="black"/>
                </a:solidFill>
              </a:rPr>
              <a:t>Aprovechando la </a:t>
            </a:r>
            <a:r>
              <a:rPr lang="es-ES_tradnl" u="sng" dirty="0" smtClean="0">
                <a:solidFill>
                  <a:prstClr val="black"/>
                </a:solidFill>
              </a:rPr>
              <a:t>selección</a:t>
            </a:r>
            <a:endParaRPr lang="es-ES_tradnl" sz="2400" dirty="0" smtClean="0"/>
          </a:p>
          <a:p>
            <a:pPr marL="342900" lvl="0" indent="-342900">
              <a:spcBef>
                <a:spcPts val="0"/>
              </a:spcBef>
              <a:buFont typeface="Arial" charset="0"/>
              <a:buChar char="•"/>
            </a:pPr>
            <a:r>
              <a:rPr lang="es-ES_tradnl" sz="2000" dirty="0">
                <a:solidFill>
                  <a:schemeClr val="dk1"/>
                </a:solidFill>
              </a:rPr>
              <a:t>Si el número ingresado por el usuario es mayor o menor que el que tiene que adivinar, se debe dar una pista al usuario</a:t>
            </a:r>
            <a:endParaRPr lang="es-ES_tradnl" sz="2000" dirty="0">
              <a:solidFill>
                <a:schemeClr val="dk1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9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6707" y="3330147"/>
            <a:ext cx="6947414" cy="318119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129"/>
          <p:cNvSpPr txBox="1"/>
          <p:nvPr/>
        </p:nvSpPr>
        <p:spPr>
          <a:xfrm>
            <a:off x="164123" y="3104110"/>
            <a:ext cx="2690470" cy="3460955"/>
          </a:xfrm>
          <a:prstGeom prst="rect">
            <a:avLst/>
          </a:prstGeom>
          <a:noFill/>
          <a:ln>
            <a:noFill/>
          </a:ln>
        </p:spPr>
        <p:txBody>
          <a:bodyPr lIns="84000" tIns="41975" rIns="84000" bIns="41975" anchor="ctr" anchorCtr="0">
            <a:noAutofit/>
          </a:bodyPr>
          <a:lstStyle/>
          <a:p>
            <a:pPr lvl="0" algn="ctr">
              <a:buSzPct val="25000"/>
            </a:pPr>
            <a:r>
              <a:rPr lang="es-ES" sz="2800" b="1" dirty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Diagrama de Flujo</a:t>
            </a:r>
            <a:endParaRPr lang="en" sz="2800" b="1" dirty="0">
              <a:solidFill>
                <a:schemeClr val="dk1"/>
              </a:solidFill>
              <a:latin typeface="Arial" charset="0"/>
              <a:ea typeface="Arial" charset="0"/>
              <a:cs typeface="Arial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1560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15900" lvl="0" indent="-22225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_tradnl" dirty="0">
                <a:solidFill>
                  <a:schemeClr val="dk1"/>
                </a:solidFill>
              </a:rPr>
              <a:t>El juego funciona </a:t>
            </a:r>
            <a:r>
              <a:rPr lang="es-ES_tradnl" dirty="0" smtClean="0">
                <a:solidFill>
                  <a:schemeClr val="dk1"/>
                </a:solidFill>
              </a:rPr>
              <a:t>pero</a:t>
            </a:r>
            <a:r>
              <a:rPr lang="mr-IN" dirty="0" smtClean="0">
                <a:solidFill>
                  <a:schemeClr val="dk1"/>
                </a:solidFill>
              </a:rPr>
              <a:t>…</a:t>
            </a:r>
            <a:endParaRPr lang="es-ES_tradnl" dirty="0">
              <a:solidFill>
                <a:schemeClr val="dk1"/>
              </a:solidFill>
            </a:endParaRPr>
          </a:p>
          <a:p>
            <a:pPr marL="577850" lvl="1" indent="-285750">
              <a:spcBef>
                <a:spcPts val="400"/>
              </a:spcBef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s-ES_tradnl" dirty="0">
                <a:solidFill>
                  <a:schemeClr val="dk1"/>
                </a:solidFill>
              </a:rPr>
              <a:t>¿Qué pasa si el jugador quiere hacer otro intento?</a:t>
            </a:r>
          </a:p>
          <a:p>
            <a:pPr marL="577850" lvl="1" indent="-285750">
              <a:spcBef>
                <a:spcPts val="400"/>
              </a:spcBef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s-ES_tradnl" dirty="0">
                <a:solidFill>
                  <a:schemeClr val="dk1"/>
                </a:solidFill>
              </a:rPr>
              <a:t>Se debería dejar al jugador intentar hasta que acierte</a:t>
            </a:r>
            <a:r>
              <a:rPr lang="mr-IN" dirty="0">
                <a:solidFill>
                  <a:schemeClr val="dk1"/>
                </a:solidFill>
              </a:rPr>
              <a:t>…</a:t>
            </a:r>
            <a:endParaRPr lang="es-ES_tradnl" dirty="0">
              <a:solidFill>
                <a:schemeClr val="dk1"/>
              </a:solidFill>
            </a:endParaRPr>
          </a:p>
          <a:p>
            <a:pPr marL="577850" lvl="1" indent="-285750">
              <a:spcBef>
                <a:spcPts val="400"/>
              </a:spcBef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s-ES_tradnl" dirty="0">
                <a:solidFill>
                  <a:schemeClr val="dk1"/>
                </a:solidFill>
              </a:rPr>
              <a:t>¿Copiamos y pegamos el código?</a:t>
            </a:r>
          </a:p>
          <a:p>
            <a:pPr marL="869950" lvl="2" indent="-285750">
              <a:spcBef>
                <a:spcPts val="400"/>
              </a:spcBef>
              <a:buClr>
                <a:schemeClr val="dk1"/>
              </a:buClr>
              <a:buSzPct val="100000"/>
              <a:buFont typeface="Wingdings" charset="2"/>
              <a:buChar char="§"/>
            </a:pPr>
            <a:r>
              <a:rPr lang="es-ES_tradnl" dirty="0">
                <a:solidFill>
                  <a:schemeClr val="dk1"/>
                </a:solidFill>
              </a:rPr>
              <a:t>¿Qué pasa si queremos intentar 3 veces?</a:t>
            </a:r>
          </a:p>
          <a:p>
            <a:pPr marL="869950" lvl="2" indent="-285750">
              <a:spcBef>
                <a:spcPts val="400"/>
              </a:spcBef>
              <a:buClr>
                <a:schemeClr val="dk1"/>
              </a:buClr>
              <a:buSzPct val="100000"/>
              <a:buFont typeface="Wingdings" charset="2"/>
              <a:buChar char="§"/>
            </a:pPr>
            <a:r>
              <a:rPr lang="es-ES_tradnl" dirty="0">
                <a:solidFill>
                  <a:schemeClr val="dk1"/>
                </a:solidFill>
              </a:rPr>
              <a:t>¿O 4 veces?</a:t>
            </a:r>
          </a:p>
          <a:p>
            <a:pPr marL="869950" lvl="2" indent="-285750">
              <a:spcBef>
                <a:spcPts val="400"/>
              </a:spcBef>
              <a:buClr>
                <a:schemeClr val="dk1"/>
              </a:buClr>
              <a:buSzPct val="100000"/>
              <a:buFont typeface="Wingdings" charset="2"/>
              <a:buChar char="§"/>
            </a:pPr>
            <a:r>
              <a:rPr lang="es-ES_tradnl" dirty="0">
                <a:solidFill>
                  <a:schemeClr val="dk1"/>
                </a:solidFill>
              </a:rPr>
              <a:t>¿O 10000 veces?</a:t>
            </a:r>
          </a:p>
          <a:p>
            <a:endParaRPr lang="es-ES_tradnl" dirty="0"/>
          </a:p>
        </p:txBody>
      </p:sp>
      <p:pic>
        <p:nvPicPr>
          <p:cNvPr id="7" name="Shape 19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7932" y="3969324"/>
            <a:ext cx="2606099" cy="26061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192"/>
          <p:cNvSpPr txBox="1"/>
          <p:nvPr/>
        </p:nvSpPr>
        <p:spPr>
          <a:xfrm>
            <a:off x="977331" y="5208288"/>
            <a:ext cx="4217538" cy="1157399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59050" tIns="29525" rIns="59050" bIns="295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s-ES_tradnl" sz="29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Necesitamos ejecutar código repetidamente</a:t>
            </a:r>
            <a:endParaRPr lang="es-ES_tradnl" sz="29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10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1142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4123" y="2160000"/>
            <a:ext cx="2532185" cy="4351338"/>
          </a:xfrm>
        </p:spPr>
        <p:txBody>
          <a:bodyPr anchor="t"/>
          <a:lstStyle/>
          <a:p>
            <a:pPr marL="0" indent="0" algn="ctr">
              <a:spcBef>
                <a:spcPts val="0"/>
              </a:spcBef>
              <a:buNone/>
            </a:pPr>
            <a:endParaRPr lang="es-ES_tradnl" u="sng" dirty="0" smtClean="0">
              <a:solidFill>
                <a:prstClr val="black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s-ES_tradnl" u="sng" dirty="0" smtClean="0">
                <a:solidFill>
                  <a:prstClr val="black"/>
                </a:solidFill>
              </a:rPr>
              <a:t>Aprovechando </a:t>
            </a:r>
            <a:r>
              <a:rPr lang="es-ES_tradnl" u="sng" dirty="0">
                <a:solidFill>
                  <a:prstClr val="black"/>
                </a:solidFill>
              </a:rPr>
              <a:t>la </a:t>
            </a:r>
            <a:r>
              <a:rPr lang="es-ES_tradnl" u="sng" dirty="0" err="1" smtClean="0">
                <a:solidFill>
                  <a:prstClr val="black"/>
                </a:solidFill>
              </a:rPr>
              <a:t>intrucción</a:t>
            </a:r>
            <a:r>
              <a:rPr lang="es-ES_tradnl" u="sng" dirty="0" smtClean="0">
                <a:solidFill>
                  <a:prstClr val="black"/>
                </a:solidFill>
              </a:rPr>
              <a:t> </a:t>
            </a:r>
            <a:r>
              <a:rPr lang="es-ES_tradnl" b="1" i="1" u="sng" dirty="0" smtClean="0">
                <a:solidFill>
                  <a:prstClr val="black"/>
                </a:solidFill>
              </a:rPr>
              <a:t>Repetir</a:t>
            </a:r>
            <a:endParaRPr lang="es-ES_tradnl" sz="2400" b="1" i="1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11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ángulo 6"/>
          <p:cNvSpPr/>
          <p:nvPr/>
        </p:nvSpPr>
        <p:spPr>
          <a:xfrm>
            <a:off x="3086100" y="2197653"/>
            <a:ext cx="5555375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Repetir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"Ingresar el </a:t>
            </a:r>
            <a:r>
              <a:rPr lang="es-ES_tradnl" dirty="0" smtClean="0">
                <a:solidFill>
                  <a:srgbClr val="FF0000"/>
                </a:solidFill>
              </a:rPr>
              <a:t>número: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"Adivinaste el </a:t>
            </a:r>
            <a:r>
              <a:rPr lang="es-ES_tradnl" dirty="0" smtClean="0">
                <a:solidFill>
                  <a:srgbClr val="FF0000"/>
                </a:solidFill>
              </a:rPr>
              <a:t>número</a:t>
            </a:r>
            <a:r>
              <a:rPr lang="es-ES_tradnl" dirty="0">
                <a:solidFill>
                  <a:srgbClr val="FF0000"/>
                </a:solidFill>
              </a:rPr>
              <a:t>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&gt;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"Demasiado alto!"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&lt;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4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"Demasiado bajo!"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smtClean="0">
                <a:solidFill>
                  <a:srgbClr val="000080"/>
                </a:solidFill>
              </a:rPr>
              <a:t>Hasta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Que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endParaRPr lang="es-ES_tradnl" dirty="0"/>
          </a:p>
        </p:txBody>
      </p:sp>
      <p:sp>
        <p:nvSpPr>
          <p:cNvPr id="12" name="Rectángulo redondeado 11"/>
          <p:cNvSpPr/>
          <p:nvPr/>
        </p:nvSpPr>
        <p:spPr>
          <a:xfrm>
            <a:off x="4431323" y="4681362"/>
            <a:ext cx="4103077" cy="944424"/>
          </a:xfrm>
          <a:prstGeom prst="roundRect">
            <a:avLst/>
          </a:prstGeom>
          <a:solidFill>
            <a:schemeClr val="accent2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CuadroTexto 12"/>
          <p:cNvSpPr txBox="1"/>
          <p:nvPr/>
        </p:nvSpPr>
        <p:spPr>
          <a:xfrm>
            <a:off x="619124" y="4491855"/>
            <a:ext cx="17628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¿Es necesaria la instrucción </a:t>
            </a:r>
            <a:r>
              <a:rPr lang="es-ES_tradnl" sz="1600" dirty="0" err="1" smtClean="0">
                <a:latin typeface="Arial" charset="0"/>
                <a:ea typeface="Arial" charset="0"/>
                <a:cs typeface="Arial" charset="0"/>
              </a:rPr>
              <a:t>SiEntonces</a:t>
            </a:r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 para verificar los números bajos?</a:t>
            </a:r>
            <a:endParaRPr lang="es-ES_tradnl" sz="16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4" name="Conector recto de flecha 13"/>
          <p:cNvCxnSpPr>
            <a:stCxn id="13" idx="3"/>
            <a:endCxn id="12" idx="1"/>
          </p:cNvCxnSpPr>
          <p:nvPr/>
        </p:nvCxnSpPr>
        <p:spPr>
          <a:xfrm flipV="1">
            <a:off x="2381982" y="5153574"/>
            <a:ext cx="2049341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712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Práctico Especial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El Juego del Adivinador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12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140" y="2142316"/>
            <a:ext cx="6522427" cy="4397063"/>
          </a:xfrm>
          <a:prstGeom prst="rect">
            <a:avLst/>
          </a:prstGeom>
        </p:spPr>
      </p:pic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164123" y="2160000"/>
            <a:ext cx="2532185" cy="4351338"/>
          </a:xfrm>
        </p:spPr>
        <p:txBody>
          <a:bodyPr anchor="t"/>
          <a:lstStyle/>
          <a:p>
            <a:pPr marL="0" indent="0" algn="ctr">
              <a:spcBef>
                <a:spcPts val="0"/>
              </a:spcBef>
              <a:buNone/>
            </a:pPr>
            <a:r>
              <a:rPr lang="es-ES_tradnl" u="sng" dirty="0" smtClean="0">
                <a:solidFill>
                  <a:prstClr val="black"/>
                </a:solidFill>
              </a:rPr>
              <a:t>Aprovechando </a:t>
            </a:r>
            <a:r>
              <a:rPr lang="es-ES_tradnl" u="sng" dirty="0">
                <a:solidFill>
                  <a:prstClr val="black"/>
                </a:solidFill>
              </a:rPr>
              <a:t>la </a:t>
            </a:r>
            <a:r>
              <a:rPr lang="es-ES_tradnl" u="sng" dirty="0" err="1" smtClean="0">
                <a:solidFill>
                  <a:prstClr val="black"/>
                </a:solidFill>
              </a:rPr>
              <a:t>intrucción</a:t>
            </a:r>
            <a:r>
              <a:rPr lang="es-ES_tradnl" u="sng" dirty="0" smtClean="0">
                <a:solidFill>
                  <a:prstClr val="black"/>
                </a:solidFill>
              </a:rPr>
              <a:t> </a:t>
            </a:r>
            <a:r>
              <a:rPr lang="es-ES_tradnl" b="1" i="1" u="sng" dirty="0" smtClean="0">
                <a:solidFill>
                  <a:prstClr val="black"/>
                </a:solidFill>
              </a:rPr>
              <a:t>Repetir</a:t>
            </a:r>
          </a:p>
          <a:p>
            <a:pPr marL="0" indent="0" algn="ctr">
              <a:spcBef>
                <a:spcPts val="0"/>
              </a:spcBef>
              <a:buNone/>
            </a:pPr>
            <a:endParaRPr lang="es-ES_tradnl" sz="2400" b="1" i="1" u="sng" dirty="0">
              <a:solidFill>
                <a:prstClr val="black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s-ES_tradnl" sz="2400" b="1" i="1" u="sng" dirty="0" smtClean="0">
              <a:solidFill>
                <a:prstClr val="black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s-ES_tradnl" sz="2400" b="1" i="1" u="sng" dirty="0">
              <a:solidFill>
                <a:prstClr val="black"/>
              </a:solidFill>
            </a:endParaRP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s-ES" b="1" dirty="0">
                <a:solidFill>
                  <a:prstClr val="black"/>
                </a:solidFill>
                <a:sym typeface="Calibri"/>
              </a:rPr>
              <a:t>Diagrama de </a:t>
            </a:r>
            <a:r>
              <a:rPr lang="es-ES" b="1" dirty="0" smtClean="0">
                <a:solidFill>
                  <a:prstClr val="black"/>
                </a:solidFill>
                <a:sym typeface="Calibri"/>
              </a:rPr>
              <a:t>Flujo</a:t>
            </a:r>
            <a:endParaRPr lang="en" b="1" dirty="0">
              <a:solidFill>
                <a:prstClr val="black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8082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13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Marcador de contenid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u="sng" dirty="0" smtClean="0"/>
              <a:t>Prueba de Escritorio</a:t>
            </a:r>
          </a:p>
          <a:p>
            <a:pPr marL="0" indent="0">
              <a:buNone/>
            </a:pPr>
            <a:endParaRPr lang="es-ES_tradnl" u="sng" dirty="0"/>
          </a:p>
          <a:p>
            <a:pPr marL="0" indent="0">
              <a:buNone/>
            </a:pPr>
            <a:endParaRPr lang="es-ES_tradnl" dirty="0"/>
          </a:p>
        </p:txBody>
      </p:sp>
      <p:graphicFrame>
        <p:nvGraphicFramePr>
          <p:cNvPr id="9" name="Shape 123"/>
          <p:cNvGraphicFramePr/>
          <p:nvPr>
            <p:extLst>
              <p:ext uri="{D42A27DB-BD31-4B8C-83A1-F6EECF244321}">
                <p14:modId xmlns:p14="http://schemas.microsoft.com/office/powerpoint/2010/main" val="814600444"/>
              </p:ext>
            </p:extLst>
          </p:nvPr>
        </p:nvGraphicFramePr>
        <p:xfrm>
          <a:off x="200987" y="2940213"/>
          <a:ext cx="8742025" cy="357112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789200"/>
                <a:gridCol w="1984275"/>
                <a:gridCol w="1984275"/>
                <a:gridCol w="1984275"/>
              </a:tblGrid>
              <a:tr h="562675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Prueba</a:t>
                      </a: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Nº 1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Prueba Nº 2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Prueba Nº 3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</a:tr>
              <a:tr h="101947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Número a adivinar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9855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Número ingresado por el </a:t>
                      </a: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usuario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8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04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Salida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i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Demasiado bajo!</a:t>
                      </a:r>
                      <a:endParaRPr lang="es-ES_tradnl" sz="2200" i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i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Demasiado alto!</a:t>
                      </a:r>
                      <a:endParaRPr lang="es-ES_tradnl" sz="2200" i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i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Ganaste!</a:t>
                      </a:r>
                      <a:endParaRPr lang="es-ES_tradnl" sz="2200" i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Esquina doblada 9"/>
          <p:cNvSpPr/>
          <p:nvPr/>
        </p:nvSpPr>
        <p:spPr>
          <a:xfrm>
            <a:off x="4042766" y="1989183"/>
            <a:ext cx="4900246" cy="1036661"/>
          </a:xfrm>
          <a:prstGeom prst="foldedCorner">
            <a:avLst/>
          </a:prstGeom>
          <a:solidFill>
            <a:srgbClr val="FFFF00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s-ES_tradnl" sz="2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Revisemos que nuestro código funciona como es esperado, comparando con la prueba de escritorio</a:t>
            </a:r>
            <a:endParaRPr lang="es-ES_tradnl" sz="20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994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14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019" y="1952818"/>
            <a:ext cx="6302203" cy="4469152"/>
          </a:xfrm>
          <a:prstGeom prst="rect">
            <a:avLst/>
          </a:prstGeom>
        </p:spPr>
      </p:pic>
      <p:sp>
        <p:nvSpPr>
          <p:cNvPr id="13" name="Shape 231"/>
          <p:cNvSpPr txBox="1">
            <a:spLocks/>
          </p:cNvSpPr>
          <p:nvPr/>
        </p:nvSpPr>
        <p:spPr>
          <a:xfrm>
            <a:off x="314968" y="1063717"/>
            <a:ext cx="7406799" cy="889101"/>
          </a:xfrm>
          <a:prstGeom prst="rect">
            <a:avLst/>
          </a:prstGeom>
        </p:spPr>
        <p:txBody>
          <a:bodyPr vert="horz" lIns="93125" tIns="93125" rIns="93125" bIns="931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es-ES_tradnl" u="sng" dirty="0"/>
              <a:t>Configurando </a:t>
            </a:r>
            <a:r>
              <a:rPr lang="es-ES_tradnl" u="sng" dirty="0" err="1" smtClean="0"/>
              <a:t>PSeInt</a:t>
            </a:r>
            <a:endParaRPr lang="es-ES_tradnl" u="sng" dirty="0" smtClean="0"/>
          </a:p>
        </p:txBody>
      </p:sp>
    </p:spTree>
    <p:extLst>
      <p:ext uri="{BB962C8B-B14F-4D97-AF65-F5344CB8AC3E}">
        <p14:creationId xmlns:p14="http://schemas.microsoft.com/office/powerpoint/2010/main" val="420358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15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5354" y="2606317"/>
            <a:ext cx="5775736" cy="3969107"/>
          </a:xfrm>
          <a:prstGeom prst="rect">
            <a:avLst/>
          </a:prstGeom>
        </p:spPr>
      </p:pic>
      <p:sp>
        <p:nvSpPr>
          <p:cNvPr id="8" name="Shape 231"/>
          <p:cNvSpPr txBox="1">
            <a:spLocks/>
          </p:cNvSpPr>
          <p:nvPr/>
        </p:nvSpPr>
        <p:spPr>
          <a:xfrm>
            <a:off x="314968" y="1063717"/>
            <a:ext cx="7406799" cy="889101"/>
          </a:xfrm>
          <a:prstGeom prst="rect">
            <a:avLst/>
          </a:prstGeom>
        </p:spPr>
        <p:txBody>
          <a:bodyPr vert="horz" lIns="93125" tIns="93125" rIns="93125" bIns="931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es-ES_tradnl" u="sng" dirty="0"/>
              <a:t>Configurando </a:t>
            </a:r>
            <a:r>
              <a:rPr lang="es-ES_tradnl" u="sng" dirty="0" err="1" smtClean="0"/>
              <a:t>PSeInt</a:t>
            </a:r>
            <a:endParaRPr lang="es-ES_tradnl" u="sng" dirty="0" smtClean="0"/>
          </a:p>
          <a:p>
            <a:pPr marL="22225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s-ES_tradnl" sz="1200" dirty="0" smtClean="0"/>
          </a:p>
          <a:p>
            <a:pPr marL="22225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_tradnl" sz="2400" dirty="0" smtClean="0"/>
              <a:t>Agregamos las variables que queremos seguir durante la ejecución: </a:t>
            </a:r>
            <a:r>
              <a:rPr lang="es-ES_tradnl" sz="2400" dirty="0" err="1" smtClean="0"/>
              <a:t>numIngresado</a:t>
            </a:r>
            <a:r>
              <a:rPr lang="es-ES_tradnl" sz="2400" dirty="0" smtClean="0"/>
              <a:t> y </a:t>
            </a:r>
            <a:r>
              <a:rPr lang="es-ES_tradnl" sz="2400" dirty="0" err="1" smtClean="0"/>
              <a:t>numAdivinar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59672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16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231"/>
          <p:cNvSpPr txBox="1">
            <a:spLocks/>
          </p:cNvSpPr>
          <p:nvPr/>
        </p:nvSpPr>
        <p:spPr>
          <a:xfrm>
            <a:off x="314968" y="1063717"/>
            <a:ext cx="7406799" cy="889101"/>
          </a:xfrm>
          <a:prstGeom prst="rect">
            <a:avLst/>
          </a:prstGeom>
        </p:spPr>
        <p:txBody>
          <a:bodyPr vert="horz" lIns="93125" tIns="93125" rIns="93125" bIns="931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es-ES_tradnl" u="sng" dirty="0" smtClean="0"/>
              <a:t>Configurando </a:t>
            </a:r>
            <a:r>
              <a:rPr lang="es-ES_tradnl" u="sng" dirty="0" err="1" smtClean="0"/>
              <a:t>PSeInt</a:t>
            </a:r>
            <a:endParaRPr lang="es-ES_tradnl" u="sng" dirty="0" smtClean="0"/>
          </a:p>
          <a:p>
            <a:pPr>
              <a:spcBef>
                <a:spcPts val="0"/>
              </a:spcBef>
              <a:buNone/>
            </a:pPr>
            <a:endParaRPr lang="es-ES_tradnl" u="sng" dirty="0" smtClean="0"/>
          </a:p>
          <a:p>
            <a:pPr marL="365125" indent="-342900">
              <a:spcBef>
                <a:spcPts val="0"/>
              </a:spcBef>
            </a:pPr>
            <a:r>
              <a:rPr lang="es-ES_tradnl" sz="2000" dirty="0" smtClean="0"/>
              <a:t>La tabla registra el seguimiento línea a línea del proceso</a:t>
            </a:r>
          </a:p>
          <a:p>
            <a:pPr marL="365125" indent="-342900">
              <a:spcBef>
                <a:spcPts val="0"/>
              </a:spcBef>
            </a:pPr>
            <a:r>
              <a:rPr lang="es-ES_tradnl" sz="2000" dirty="0" smtClean="0"/>
              <a:t>También muestra el valor de las variables observadas</a:t>
            </a:r>
            <a:endParaRPr lang="es-ES_tradnl" sz="2000" dirty="0"/>
          </a:p>
        </p:txBody>
      </p:sp>
      <p:pic>
        <p:nvPicPr>
          <p:cNvPr id="9" name="Shape 2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5902" y="2837484"/>
            <a:ext cx="7133150" cy="28532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01525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17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231"/>
          <p:cNvSpPr txBox="1">
            <a:spLocks/>
          </p:cNvSpPr>
          <p:nvPr/>
        </p:nvSpPr>
        <p:spPr>
          <a:xfrm>
            <a:off x="314968" y="1063717"/>
            <a:ext cx="7406799" cy="889101"/>
          </a:xfrm>
          <a:prstGeom prst="rect">
            <a:avLst/>
          </a:prstGeom>
        </p:spPr>
        <p:txBody>
          <a:bodyPr vert="horz" lIns="93125" tIns="93125" rIns="93125" bIns="931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es-ES_tradnl" u="sng" dirty="0" smtClean="0"/>
              <a:t>Seguimiento en </a:t>
            </a:r>
            <a:r>
              <a:rPr lang="es-ES_tradnl" u="sng" dirty="0" err="1" smtClean="0"/>
              <a:t>PSeInt</a:t>
            </a:r>
            <a:endParaRPr lang="es-ES_tradnl" u="sng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64" y="1720298"/>
            <a:ext cx="6966406" cy="485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7420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11015" y="2160000"/>
            <a:ext cx="585562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3600" u="sng" dirty="0" smtClean="0"/>
              <a:t>Problema Extendido:</a:t>
            </a:r>
          </a:p>
          <a:p>
            <a:r>
              <a:rPr lang="es-ES_tradnl" sz="3200" dirty="0" smtClean="0"/>
              <a:t>El </a:t>
            </a:r>
            <a:r>
              <a:rPr lang="es-ES_tradnl" sz="3200" dirty="0"/>
              <a:t>número a adivinar será determinado al azar* (usando una instrucción de </a:t>
            </a:r>
            <a:r>
              <a:rPr lang="es-ES_tradnl" sz="3200" dirty="0" err="1"/>
              <a:t>PSeInt</a:t>
            </a:r>
            <a:r>
              <a:rPr lang="es-ES_tradnl" sz="3200" dirty="0" smtClean="0"/>
              <a:t>)</a:t>
            </a:r>
            <a:endParaRPr lang="es-ES_tradnl" sz="3200" dirty="0"/>
          </a:p>
          <a:p>
            <a:r>
              <a:rPr lang="es-ES_tradnl" sz="3200" dirty="0"/>
              <a:t>El usuario usuario contará con un número máximo de intentos inicializado en 5 (no es configurable)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18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6637" y="4335669"/>
            <a:ext cx="2039862" cy="1483916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099" y="1963838"/>
            <a:ext cx="1720937" cy="2161626"/>
          </a:xfrm>
          <a:prstGeom prst="rect">
            <a:avLst/>
          </a:prstGeom>
        </p:spPr>
      </p:pic>
      <p:sp>
        <p:nvSpPr>
          <p:cNvPr id="10" name="Shape 109"/>
          <p:cNvSpPr txBox="1">
            <a:spLocks/>
          </p:cNvSpPr>
          <p:nvPr/>
        </p:nvSpPr>
        <p:spPr>
          <a:xfrm>
            <a:off x="0" y="6155013"/>
            <a:ext cx="9143969" cy="450109"/>
          </a:xfrm>
          <a:prstGeom prst="rect">
            <a:avLst/>
          </a:prstGeom>
          <a:noFill/>
          <a:ln>
            <a:noFill/>
          </a:ln>
        </p:spPr>
        <p:txBody>
          <a:bodyPr lIns="93125" tIns="93125" rIns="93125" bIns="931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699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271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970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669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3368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940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639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7211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000000"/>
              </a:buClr>
              <a:buSzPct val="25000"/>
              <a:buFont typeface="Arial"/>
              <a:buNone/>
            </a:pPr>
            <a:r>
              <a:rPr lang="es-ES_tradnl" sz="1600" i="1" dirty="0" smtClean="0"/>
              <a:t>*Usar la instrucción Azar(</a:t>
            </a:r>
            <a:r>
              <a:rPr lang="es-ES_tradnl" sz="1600" i="1" dirty="0" err="1" smtClean="0"/>
              <a:t>numMaximo</a:t>
            </a:r>
            <a:r>
              <a:rPr lang="es-ES_tradnl" sz="1600" i="1" dirty="0" smtClean="0"/>
              <a:t>), que retorna un valor aleatorio entre 0 y </a:t>
            </a:r>
            <a:r>
              <a:rPr lang="es-ES_tradnl" sz="1600" i="1" dirty="0" err="1" smtClean="0"/>
              <a:t>numMaximo</a:t>
            </a:r>
            <a:r>
              <a:rPr lang="es-ES_tradnl" sz="1600" i="1" dirty="0" smtClean="0"/>
              <a:t> - 1</a:t>
            </a:r>
            <a:endParaRPr lang="es-ES_tradnl" sz="1600" i="1" dirty="0"/>
          </a:p>
        </p:txBody>
      </p:sp>
    </p:spTree>
    <p:extLst>
      <p:ext uri="{BB962C8B-B14F-4D97-AF65-F5344CB8AC3E}">
        <p14:creationId xmlns:p14="http://schemas.microsoft.com/office/powerpoint/2010/main" val="689310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Práctico 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5471894" cy="4351338"/>
          </a:xfrm>
        </p:spPr>
        <p:txBody>
          <a:bodyPr>
            <a:normAutofit lnSpcReduction="10000"/>
          </a:bodyPr>
          <a:lstStyle/>
          <a:p>
            <a:pPr marL="0" lvl="0" indent="0">
              <a:buNone/>
            </a:pPr>
            <a:r>
              <a:rPr lang="es-ES_tradnl" dirty="0"/>
              <a:t>Definir un algoritmo que permita adivinar un número entre 1 y 10:</a:t>
            </a:r>
          </a:p>
          <a:p>
            <a:pPr lvl="1"/>
            <a:r>
              <a:rPr lang="es-ES_tradnl" dirty="0"/>
              <a:t>Inicialmente, el algoritmo deberá usar un número fijo a adivinar</a:t>
            </a:r>
          </a:p>
          <a:p>
            <a:pPr lvl="1"/>
            <a:r>
              <a:rPr lang="es-ES_tradnl" dirty="0"/>
              <a:t>El usuario deberá ingresar primero un número, si acertó, el sistema le informará por pantalla el acierto y luego terminará</a:t>
            </a:r>
          </a:p>
          <a:p>
            <a:pPr lvl="1"/>
            <a:r>
              <a:rPr lang="es-ES_tradnl" dirty="0"/>
              <a:t>Si el número ingresado por el usuario es mayor o menor que el que tiene que adivinar, el sistema lo informará por pantalla y continuará hasta que adivine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</a:t>
            </a:fld>
            <a:endParaRPr lang="es-ES_tradnl" dirty="0"/>
          </a:p>
        </p:txBody>
      </p:sp>
      <p:pic>
        <p:nvPicPr>
          <p:cNvPr id="6" name="Shape 108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00544" y="2813957"/>
            <a:ext cx="3043424" cy="30434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12812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19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671" y="2380663"/>
            <a:ext cx="3288558" cy="4130675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15249" y="3291838"/>
            <a:ext cx="509631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Adivinador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numIngresado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>
                <a:solidFill>
                  <a:srgbClr val="000080"/>
                </a:solidFill>
              </a:rPr>
              <a:t>Definir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numAdivinar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numAdivinar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80"/>
                </a:solidFill>
              </a:rPr>
              <a:t>Azar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8E6B23"/>
                </a:solidFill>
              </a:rPr>
              <a:t>10</a:t>
            </a:r>
            <a:r>
              <a:rPr lang="es-ES_tradnl" sz="2400" b="1" dirty="0" smtClean="0">
                <a:solidFill>
                  <a:srgbClr val="000000"/>
                </a:solidFill>
              </a:rPr>
              <a:t>) </a:t>
            </a:r>
            <a:r>
              <a:rPr lang="es-ES_tradnl" sz="2400" dirty="0" smtClean="0">
                <a:solidFill>
                  <a:srgbClr val="000000"/>
                </a:solidFill>
              </a:rPr>
              <a:t>+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/>
              <a:t/>
            </a:r>
            <a:br>
              <a:rPr lang="es-ES_tradnl" sz="2400" dirty="0"/>
            </a:br>
            <a:r>
              <a:rPr lang="mr-IN" sz="2400" b="1" dirty="0" smtClean="0"/>
              <a:t>…</a:t>
            </a:r>
            <a:endParaRPr lang="es-ES_tradnl" sz="2400" dirty="0" smtClean="0"/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/>
          </a:p>
        </p:txBody>
      </p:sp>
      <p:sp>
        <p:nvSpPr>
          <p:cNvPr id="12" name="Shape 129"/>
          <p:cNvSpPr txBox="1"/>
          <p:nvPr/>
        </p:nvSpPr>
        <p:spPr>
          <a:xfrm>
            <a:off x="593920" y="2106273"/>
            <a:ext cx="4259434" cy="1185566"/>
          </a:xfrm>
          <a:prstGeom prst="rect">
            <a:avLst/>
          </a:prstGeom>
          <a:noFill/>
          <a:ln>
            <a:noFill/>
          </a:ln>
        </p:spPr>
        <p:txBody>
          <a:bodyPr lIns="84000" tIns="41975" rIns="84000" bIns="419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2800" b="1" dirty="0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Código de </a:t>
            </a:r>
            <a:r>
              <a:rPr lang="es-ES" sz="2800" b="1" dirty="0" err="1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PSeInt</a:t>
            </a:r>
            <a:endParaRPr lang="en" sz="2800" b="1" dirty="0">
              <a:solidFill>
                <a:schemeClr val="dk1"/>
              </a:solidFill>
              <a:latin typeface="Arial" charset="0"/>
              <a:ea typeface="Arial" charset="0"/>
              <a:cs typeface="Arial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0808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20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9"/>
          <p:cNvSpPr txBox="1"/>
          <p:nvPr/>
        </p:nvSpPr>
        <p:spPr>
          <a:xfrm>
            <a:off x="593920" y="2106273"/>
            <a:ext cx="4259434" cy="777604"/>
          </a:xfrm>
          <a:prstGeom prst="rect">
            <a:avLst/>
          </a:prstGeom>
          <a:noFill/>
          <a:ln>
            <a:noFill/>
          </a:ln>
        </p:spPr>
        <p:txBody>
          <a:bodyPr lIns="84000" tIns="41975" rIns="84000" bIns="419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2800" b="1" dirty="0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Código de </a:t>
            </a:r>
            <a:r>
              <a:rPr lang="es-ES" sz="2800" b="1" dirty="0" err="1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PSeInt</a:t>
            </a:r>
            <a:endParaRPr lang="en" sz="2800" b="1" dirty="0">
              <a:solidFill>
                <a:schemeClr val="dk1"/>
              </a:solidFill>
              <a:latin typeface="Arial" charset="0"/>
              <a:ea typeface="Arial" charset="0"/>
              <a:cs typeface="Arial" charset="0"/>
              <a:sym typeface="Calibri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257" y="2385485"/>
            <a:ext cx="2557409" cy="1860410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257906" y="2764875"/>
            <a:ext cx="6586591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intentos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 smtClean="0">
                <a:solidFill>
                  <a:srgbClr val="000000"/>
                </a:solidFill>
              </a:rPr>
              <a:t>intentos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5</a:t>
            </a:r>
          </a:p>
          <a:p>
            <a:r>
              <a:rPr lang="es-ES_tradnl" b="1" dirty="0" smtClean="0">
                <a:solidFill>
                  <a:srgbClr val="000080"/>
                </a:solidFill>
              </a:rPr>
              <a:t>Repetir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"Adivinaste el </a:t>
            </a:r>
            <a:r>
              <a:rPr lang="es-ES_tradnl" dirty="0" smtClean="0">
                <a:solidFill>
                  <a:srgbClr val="FF0000"/>
                </a:solidFill>
              </a:rPr>
              <a:t>número</a:t>
            </a:r>
            <a:r>
              <a:rPr lang="es-ES_tradnl" dirty="0">
                <a:solidFill>
                  <a:srgbClr val="FF0000"/>
                </a:solidFill>
              </a:rPr>
              <a:t>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numero de intentos restante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intentos 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b="1" dirty="0" smtClean="0">
              <a:solidFill>
                <a:srgbClr val="000080"/>
              </a:solidFill>
            </a:endParaRPr>
          </a:p>
          <a:p>
            <a:pPr lvl="2"/>
            <a:r>
              <a:rPr lang="mr-IN" b="1" dirty="0" smtClean="0"/>
              <a:t>…</a:t>
            </a:r>
            <a:endParaRPr lang="es-ES_tradnl" b="1" dirty="0"/>
          </a:p>
          <a:p>
            <a:pPr lvl="1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dirty="0" smtClean="0">
                <a:solidFill>
                  <a:srgbClr val="000000"/>
                </a:solidFill>
              </a:rPr>
              <a:t>intentos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intentos 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80"/>
                </a:solidFill>
              </a:rPr>
              <a:t>Hasta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Que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O</a:t>
            </a:r>
            <a:r>
              <a:rPr lang="es-ES_tradnl" dirty="0">
                <a:solidFill>
                  <a:srgbClr val="000000"/>
                </a:solidFill>
              </a:rPr>
              <a:t> intentos </a:t>
            </a:r>
            <a:r>
              <a:rPr lang="es-ES_tradnl" b="1" dirty="0">
                <a:solidFill>
                  <a:srgbClr val="000000"/>
                </a:solidFill>
              </a:rPr>
              <a:t>==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intentos </a:t>
            </a:r>
            <a:r>
              <a:rPr lang="es-ES_tradnl" b="1" dirty="0">
                <a:solidFill>
                  <a:srgbClr val="000000"/>
                </a:solidFill>
              </a:rPr>
              <a:t>==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"Fallaste en adivinar el </a:t>
            </a:r>
            <a:r>
              <a:rPr lang="es-ES_tradnl" dirty="0" smtClean="0">
                <a:solidFill>
                  <a:srgbClr val="FF0000"/>
                </a:solidFill>
              </a:rPr>
              <a:t>número"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endParaRPr lang="es-ES_tradnl" dirty="0"/>
          </a:p>
        </p:txBody>
      </p:sp>
      <p:sp>
        <p:nvSpPr>
          <p:cNvPr id="15" name="Esquina doblada 14"/>
          <p:cNvSpPr/>
          <p:nvPr/>
        </p:nvSpPr>
        <p:spPr>
          <a:xfrm>
            <a:off x="6586591" y="4525109"/>
            <a:ext cx="2400638" cy="1932338"/>
          </a:xfrm>
          <a:prstGeom prst="foldedCorner">
            <a:avLst/>
          </a:prstGeom>
          <a:solidFill>
            <a:srgbClr val="FFFF00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s-ES_tradnl" sz="2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 si quisiéramos que el número de intentos máximo sea variable y definido por el usuario</a:t>
            </a:r>
            <a:r>
              <a:rPr lang="es-ES" sz="2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...</a:t>
            </a:r>
            <a:endParaRPr lang="es-ES_tradnl" sz="20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15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21</a:t>
            </a:fld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0" y="754240"/>
            <a:ext cx="491196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Adivinador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"Adivinador 1.0"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dirty="0" err="1" smtClean="0">
                <a:solidFill>
                  <a:srgbClr val="000000"/>
                </a:solidFill>
              </a:rPr>
              <a:t>numAdivinar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80"/>
                </a:solidFill>
              </a:rPr>
              <a:t>Azar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8E6B23"/>
                </a:solidFill>
              </a:rPr>
              <a:t>10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+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maxIntentos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intentos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dirty="0" err="1" smtClean="0">
                <a:solidFill>
                  <a:srgbClr val="000000"/>
                </a:solidFill>
              </a:rPr>
              <a:t>maxIntentos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5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dirty="0" smtClean="0">
                <a:solidFill>
                  <a:srgbClr val="000000"/>
                </a:solidFill>
              </a:rPr>
              <a:t>intentos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maxIntentos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número </a:t>
            </a:r>
            <a:r>
              <a:rPr lang="es-ES_tradnl" dirty="0" smtClean="0">
                <a:solidFill>
                  <a:srgbClr val="FF0000"/>
                </a:solidFill>
              </a:rPr>
              <a:t>máximo </a:t>
            </a:r>
            <a:r>
              <a:rPr lang="es-ES_tradnl" dirty="0">
                <a:solidFill>
                  <a:srgbClr val="FF0000"/>
                </a:solidFill>
              </a:rPr>
              <a:t>de intentos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maxIntentos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i="1" dirty="0" smtClean="0">
                <a:solidFill>
                  <a:srgbClr val="969696"/>
                </a:solidFill>
              </a:rPr>
              <a:t>//</a:t>
            </a:r>
            <a:r>
              <a:rPr lang="es-ES_tradnl" i="1" dirty="0">
                <a:solidFill>
                  <a:srgbClr val="969696"/>
                </a:solidFill>
              </a:rPr>
              <a:t>Escribir </a:t>
            </a:r>
            <a:r>
              <a:rPr lang="es-ES_tradnl" i="1" dirty="0" err="1">
                <a:solidFill>
                  <a:srgbClr val="969696"/>
                </a:solidFill>
              </a:rPr>
              <a:t>numAdivinar</a:t>
            </a:r>
            <a:r>
              <a:rPr lang="es-ES_tradnl" i="1" dirty="0">
                <a:solidFill>
                  <a:srgbClr val="969696"/>
                </a:solidFill>
              </a:rPr>
              <a:t> </a:t>
            </a:r>
            <a:endParaRPr lang="es-ES_tradnl" i="1" dirty="0" smtClean="0">
              <a:solidFill>
                <a:srgbClr val="969696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Repetir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Sin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Saltar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"Ingresar el </a:t>
            </a:r>
            <a:r>
              <a:rPr lang="es-ES_tradnl" dirty="0" smtClean="0">
                <a:solidFill>
                  <a:srgbClr val="FF0000"/>
                </a:solidFill>
              </a:rPr>
              <a:t>número: </a:t>
            </a:r>
            <a:r>
              <a:rPr lang="es-ES_tradnl" dirty="0">
                <a:solidFill>
                  <a:srgbClr val="FF0000"/>
                </a:solidFill>
              </a:rPr>
              <a:t>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"Adivinaste el </a:t>
            </a:r>
            <a:r>
              <a:rPr lang="es-ES_tradnl" dirty="0" smtClean="0">
                <a:solidFill>
                  <a:srgbClr val="FF0000"/>
                </a:solidFill>
              </a:rPr>
              <a:t>número</a:t>
            </a:r>
            <a:r>
              <a:rPr lang="es-ES_tradnl" dirty="0">
                <a:solidFill>
                  <a:srgbClr val="FF0000"/>
                </a:solidFill>
              </a:rPr>
              <a:t>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número </a:t>
            </a:r>
            <a:r>
              <a:rPr lang="es-ES_tradnl" dirty="0" smtClean="0">
                <a:solidFill>
                  <a:srgbClr val="FF0000"/>
                </a:solidFill>
              </a:rPr>
              <a:t>de </a:t>
            </a:r>
            <a:r>
              <a:rPr lang="es-ES_tradnl" dirty="0">
                <a:solidFill>
                  <a:srgbClr val="FF0000"/>
                </a:solidFill>
              </a:rPr>
              <a:t>intentos restante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intentos 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8E6B23"/>
                </a:solidFill>
              </a:rPr>
              <a:t>1</a:t>
            </a:r>
            <a:endParaRPr lang="es-ES_tradnl" dirty="0" smtClean="0">
              <a:solidFill>
                <a:srgbClr val="000000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4618892" y="2051109"/>
            <a:ext cx="452507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&gt;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4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"Demasiado alto!"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b="1" dirty="0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4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"Demasiado bajo!"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dirty="0" smtClean="0">
                <a:solidFill>
                  <a:srgbClr val="000000"/>
                </a:solidFill>
              </a:rPr>
              <a:t>intentos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intentos 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Hasta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Que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numIngresado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numAdivinar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O</a:t>
            </a:r>
            <a:r>
              <a:rPr lang="es-ES_tradnl" dirty="0">
                <a:solidFill>
                  <a:srgbClr val="000000"/>
                </a:solidFill>
              </a:rPr>
              <a:t> intentos </a:t>
            </a:r>
            <a:r>
              <a:rPr lang="es-ES_tradnl" b="1" dirty="0">
                <a:solidFill>
                  <a:srgbClr val="000000"/>
                </a:solidFill>
              </a:rPr>
              <a:t>==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intentos </a:t>
            </a:r>
            <a:r>
              <a:rPr lang="es-ES_tradnl" b="1" dirty="0">
                <a:solidFill>
                  <a:srgbClr val="000000"/>
                </a:solidFill>
              </a:rPr>
              <a:t>==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"Fallaste en adivinar el </a:t>
            </a:r>
            <a:r>
              <a:rPr lang="es-ES_tradnl" dirty="0" smtClean="0">
                <a:solidFill>
                  <a:srgbClr val="FF0000"/>
                </a:solidFill>
              </a:rPr>
              <a:t>número”</a:t>
            </a:r>
          </a:p>
          <a:p>
            <a:pPr lvl="1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endParaRPr lang="es-ES_tradnl" dirty="0"/>
          </a:p>
        </p:txBody>
      </p:sp>
      <p:pic>
        <p:nvPicPr>
          <p:cNvPr id="1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194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4983875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ES_tradnl" dirty="0"/>
              <a:t>Definir las pruebas de escritorio</a:t>
            </a:r>
          </a:p>
          <a:p>
            <a:pPr marL="514350" indent="-514350">
              <a:buFont typeface="+mj-lt"/>
              <a:buAutoNum type="arabicPeriod"/>
            </a:pPr>
            <a:r>
              <a:rPr lang="es-ES_tradnl" dirty="0"/>
              <a:t>Dividir el problema en partes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s-ES_tradnl" dirty="0"/>
              <a:t>Leer un número y ver si es el qué el programa tenía</a:t>
            </a:r>
          </a:p>
          <a:p>
            <a:pPr marL="971550" lvl="1" indent="-514350">
              <a:buFont typeface="+mj-lt"/>
              <a:buAutoNum type="alphaLcParenR"/>
            </a:pPr>
            <a:r>
              <a:rPr lang="es-ES_tradnl" dirty="0"/>
              <a:t>Dar información al usuario si es mayor o menor</a:t>
            </a:r>
          </a:p>
          <a:p>
            <a:pPr marL="971550" lvl="1" indent="-514350">
              <a:buFont typeface="+mj-lt"/>
              <a:buAutoNum type="alphaLcParenR"/>
            </a:pPr>
            <a:r>
              <a:rPr lang="es-ES_tradnl" dirty="0"/>
              <a:t>Dar otra oportunidad hasta que el </a:t>
            </a:r>
            <a:r>
              <a:rPr lang="es-ES_tradnl"/>
              <a:t>usuario </a:t>
            </a:r>
            <a:r>
              <a:rPr lang="es-ES_tradnl" smtClean="0"/>
              <a:t>gane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525" y="2637918"/>
            <a:ext cx="3532539" cy="339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106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Marcador de contenid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u="sng" dirty="0" smtClean="0"/>
              <a:t>Prueba de Escritorio</a:t>
            </a:r>
          </a:p>
          <a:p>
            <a:pPr marL="0" indent="0">
              <a:buNone/>
            </a:pPr>
            <a:endParaRPr lang="es-ES_tradnl" u="sng" dirty="0"/>
          </a:p>
          <a:p>
            <a:pPr marL="0" indent="0">
              <a:buNone/>
            </a:pPr>
            <a:endParaRPr lang="es-ES_tradnl" dirty="0"/>
          </a:p>
        </p:txBody>
      </p:sp>
      <p:graphicFrame>
        <p:nvGraphicFramePr>
          <p:cNvPr id="9" name="Shape 123"/>
          <p:cNvGraphicFramePr/>
          <p:nvPr>
            <p:extLst>
              <p:ext uri="{D42A27DB-BD31-4B8C-83A1-F6EECF244321}">
                <p14:modId xmlns:p14="http://schemas.microsoft.com/office/powerpoint/2010/main" val="814600444"/>
              </p:ext>
            </p:extLst>
          </p:nvPr>
        </p:nvGraphicFramePr>
        <p:xfrm>
          <a:off x="200987" y="2940213"/>
          <a:ext cx="8742025" cy="357112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789200"/>
                <a:gridCol w="1984275"/>
                <a:gridCol w="1984275"/>
                <a:gridCol w="1984275"/>
              </a:tblGrid>
              <a:tr h="562675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Prueba</a:t>
                      </a: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Nº 1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Prueba Nº 2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Prueba Nº 3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</a:tr>
              <a:tr h="101947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Número a adivinar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9855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Número ingresado por el </a:t>
                      </a: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usuario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8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04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Salida</a:t>
                      </a:r>
                      <a:endParaRPr lang="es-ES_tradnl" sz="22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i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Demasiado bajo!</a:t>
                      </a:r>
                      <a:endParaRPr lang="es-ES_tradnl" sz="2200" i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i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Demasiado alto!</a:t>
                      </a:r>
                      <a:endParaRPr lang="es-ES_tradnl" sz="2200" i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ES_tradnl" sz="2200" i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Ganaste!</a:t>
                      </a:r>
                      <a:endParaRPr lang="es-ES_tradnl" sz="2200" i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1541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Marcador de contenid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u="sng" dirty="0"/>
              <a:t>Definición</a:t>
            </a:r>
            <a:r>
              <a:rPr lang="es-ES_tradnl" u="sng" dirty="0" smtClean="0"/>
              <a:t> de Variables</a:t>
            </a:r>
          </a:p>
          <a:p>
            <a:pPr marL="0" indent="0">
              <a:buNone/>
            </a:pPr>
            <a:endParaRPr lang="es-ES_tradnl" u="sng" dirty="0"/>
          </a:p>
          <a:p>
            <a:pPr marL="0" indent="0">
              <a:buNone/>
            </a:pPr>
            <a:endParaRPr lang="es-ES_tradnl" dirty="0"/>
          </a:p>
        </p:txBody>
      </p:sp>
      <p:sp>
        <p:nvSpPr>
          <p:cNvPr id="10" name="Shape 129"/>
          <p:cNvSpPr txBox="1"/>
          <p:nvPr/>
        </p:nvSpPr>
        <p:spPr>
          <a:xfrm>
            <a:off x="593920" y="2660891"/>
            <a:ext cx="1935047" cy="1785104"/>
          </a:xfrm>
          <a:prstGeom prst="rect">
            <a:avLst/>
          </a:prstGeom>
          <a:noFill/>
          <a:ln>
            <a:noFill/>
          </a:ln>
        </p:spPr>
        <p:txBody>
          <a:bodyPr lIns="84000" tIns="41975" rIns="84000" bIns="419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2800" b="1" dirty="0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Código de </a:t>
            </a:r>
            <a:r>
              <a:rPr lang="es-ES" sz="2800" b="1" dirty="0" err="1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PSeInt</a:t>
            </a:r>
            <a:endParaRPr lang="en" sz="2800" b="1" dirty="0">
              <a:solidFill>
                <a:schemeClr val="dk1"/>
              </a:solidFill>
              <a:latin typeface="Arial" charset="0"/>
              <a:ea typeface="Arial" charset="0"/>
              <a:cs typeface="Arial" charset="0"/>
              <a:sym typeface="Calibri"/>
            </a:endParaRPr>
          </a:p>
        </p:txBody>
      </p:sp>
      <p:pic>
        <p:nvPicPr>
          <p:cNvPr id="11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2010" y="4592630"/>
            <a:ext cx="5092486" cy="198486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9"/>
          <p:cNvSpPr txBox="1"/>
          <p:nvPr/>
        </p:nvSpPr>
        <p:spPr>
          <a:xfrm>
            <a:off x="593920" y="4510082"/>
            <a:ext cx="1935047" cy="2001256"/>
          </a:xfrm>
          <a:prstGeom prst="rect">
            <a:avLst/>
          </a:prstGeom>
          <a:noFill/>
          <a:ln>
            <a:noFill/>
          </a:ln>
        </p:spPr>
        <p:txBody>
          <a:bodyPr lIns="84000" tIns="41975" rIns="84000" bIns="419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2800" b="1" dirty="0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Diagrama de Flujo</a:t>
            </a:r>
            <a:endParaRPr lang="en" sz="2800" b="1" dirty="0">
              <a:solidFill>
                <a:schemeClr val="dk1"/>
              </a:solidFill>
              <a:latin typeface="Arial" charset="0"/>
              <a:ea typeface="Arial" charset="0"/>
              <a:cs typeface="Arial" charset="0"/>
              <a:sym typeface="Calibri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3246019" y="2631703"/>
            <a:ext cx="509631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Adivinador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numIngresado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numAdivinar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Entero</a:t>
            </a:r>
          </a:p>
          <a:p>
            <a:pPr lvl="1"/>
            <a:r>
              <a:rPr lang="mr-IN" sz="2400" b="1" dirty="0" smtClean="0"/>
              <a:t>…</a:t>
            </a:r>
            <a:endParaRPr lang="es-ES_tradnl" sz="2400" dirty="0" smtClean="0"/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860585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4123" y="2160000"/>
            <a:ext cx="8823106" cy="4351338"/>
          </a:xfrm>
        </p:spPr>
        <p:txBody>
          <a:bodyPr/>
          <a:lstStyle/>
          <a:p>
            <a:pPr marL="342900" lvl="0" indent="-34290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ES_tradnl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algoritmo deberá fijar el número a adivinar (por ejemplo, 5)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ES_tradnl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usuario deberá ingresar primero un número 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6381" y="4101263"/>
            <a:ext cx="3504576" cy="236529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129"/>
          <p:cNvSpPr txBox="1"/>
          <p:nvPr/>
        </p:nvSpPr>
        <p:spPr>
          <a:xfrm>
            <a:off x="5656719" y="3416002"/>
            <a:ext cx="3333862" cy="621175"/>
          </a:xfrm>
          <a:prstGeom prst="rect">
            <a:avLst/>
          </a:prstGeom>
          <a:noFill/>
          <a:ln>
            <a:noFill/>
          </a:ln>
        </p:spPr>
        <p:txBody>
          <a:bodyPr lIns="84000" tIns="41975" rIns="84000" bIns="419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2800" b="1" dirty="0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Diagrama de Flujo</a:t>
            </a:r>
            <a:endParaRPr lang="en" sz="2800" b="1" dirty="0">
              <a:solidFill>
                <a:schemeClr val="dk1"/>
              </a:solidFill>
              <a:latin typeface="Arial" charset="0"/>
              <a:ea typeface="Arial" charset="0"/>
              <a:cs typeface="Arial" charset="0"/>
              <a:sym typeface="Calibri"/>
            </a:endParaRPr>
          </a:p>
        </p:txBody>
      </p:sp>
      <p:sp>
        <p:nvSpPr>
          <p:cNvPr id="10" name="Shape 129"/>
          <p:cNvSpPr txBox="1"/>
          <p:nvPr/>
        </p:nvSpPr>
        <p:spPr>
          <a:xfrm>
            <a:off x="628650" y="3416002"/>
            <a:ext cx="3654640" cy="621175"/>
          </a:xfrm>
          <a:prstGeom prst="rect">
            <a:avLst/>
          </a:prstGeom>
          <a:noFill/>
          <a:ln>
            <a:noFill/>
          </a:ln>
        </p:spPr>
        <p:txBody>
          <a:bodyPr lIns="84000" tIns="41975" rIns="84000" bIns="419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2800" b="1" dirty="0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Código </a:t>
            </a:r>
            <a:r>
              <a:rPr lang="es-ES" sz="2800" b="1" dirty="0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de </a:t>
            </a:r>
            <a:r>
              <a:rPr lang="es-ES" sz="2800" b="1" dirty="0" err="1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PSeInt</a:t>
            </a:r>
            <a:endParaRPr lang="en" sz="2800" b="1" dirty="0">
              <a:solidFill>
                <a:schemeClr val="dk1"/>
              </a:solidFill>
              <a:latin typeface="Arial" charset="0"/>
              <a:ea typeface="Arial" charset="0"/>
              <a:cs typeface="Arial" charset="0"/>
              <a:sym typeface="Calibri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130733" y="3893290"/>
            <a:ext cx="532188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Adivinador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numIngresado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numAdivinar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numAdivinar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5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numIngresado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mr-IN" sz="2400" b="1" dirty="0" smtClean="0"/>
              <a:t>…</a:t>
            </a:r>
            <a:endParaRPr lang="es-ES_tradnl" sz="2400" dirty="0" smtClean="0"/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53796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4123" y="2160000"/>
            <a:ext cx="8823106" cy="4351338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s-ES_tradnl" u="sng" dirty="0"/>
              <a:t>Detectando el número </a:t>
            </a:r>
            <a:r>
              <a:rPr lang="es-ES_tradnl" u="sng" dirty="0"/>
              <a:t>ganador</a:t>
            </a:r>
          </a:p>
          <a:p>
            <a:pPr marL="342900" lvl="0" indent="-342900">
              <a:spcBef>
                <a:spcPts val="0"/>
              </a:spcBef>
              <a:buFont typeface="Arial" charset="0"/>
              <a:buChar char="•"/>
            </a:pPr>
            <a:r>
              <a:rPr lang="es-ES_tradnl" sz="2400" dirty="0" smtClean="0">
                <a:solidFill>
                  <a:schemeClr val="dk1"/>
                </a:solidFill>
              </a:rPr>
              <a:t>Si </a:t>
            </a:r>
            <a:r>
              <a:rPr lang="es-ES_tradnl" sz="2400" dirty="0">
                <a:solidFill>
                  <a:schemeClr val="dk1"/>
                </a:solidFill>
              </a:rPr>
              <a:t>el numero ingresado coincide con el numero a adivinar, se le informará por pantalla el </a:t>
            </a:r>
            <a:r>
              <a:rPr lang="es-ES_tradnl" sz="2400" dirty="0" smtClean="0">
                <a:solidFill>
                  <a:schemeClr val="dk1"/>
                </a:solidFill>
              </a:rPr>
              <a:t>acierto</a:t>
            </a:r>
            <a:endParaRPr lang="es-ES_tradnl" sz="2400" dirty="0">
              <a:solidFill>
                <a:schemeClr val="dk1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129"/>
          <p:cNvSpPr txBox="1"/>
          <p:nvPr/>
        </p:nvSpPr>
        <p:spPr>
          <a:xfrm>
            <a:off x="5281582" y="3382748"/>
            <a:ext cx="3333862" cy="621175"/>
          </a:xfrm>
          <a:prstGeom prst="rect">
            <a:avLst/>
          </a:prstGeom>
          <a:noFill/>
          <a:ln>
            <a:noFill/>
          </a:ln>
        </p:spPr>
        <p:txBody>
          <a:bodyPr lIns="84000" tIns="41975" rIns="84000" bIns="419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2800" b="1" dirty="0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Diagrama de Flujo</a:t>
            </a:r>
            <a:endParaRPr lang="en" sz="2800" b="1" dirty="0">
              <a:solidFill>
                <a:schemeClr val="dk1"/>
              </a:solidFill>
              <a:latin typeface="Arial" charset="0"/>
              <a:ea typeface="Arial" charset="0"/>
              <a:cs typeface="Arial" charset="0"/>
              <a:sym typeface="Calibri"/>
            </a:endParaRPr>
          </a:p>
        </p:txBody>
      </p:sp>
      <p:sp>
        <p:nvSpPr>
          <p:cNvPr id="10" name="Shape 129"/>
          <p:cNvSpPr txBox="1"/>
          <p:nvPr/>
        </p:nvSpPr>
        <p:spPr>
          <a:xfrm>
            <a:off x="628650" y="3382748"/>
            <a:ext cx="3654640" cy="621175"/>
          </a:xfrm>
          <a:prstGeom prst="rect">
            <a:avLst/>
          </a:prstGeom>
          <a:noFill/>
          <a:ln>
            <a:noFill/>
          </a:ln>
        </p:spPr>
        <p:txBody>
          <a:bodyPr lIns="84000" tIns="41975" rIns="84000" bIns="419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2800" b="1" dirty="0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Código de </a:t>
            </a:r>
            <a:r>
              <a:rPr lang="es-ES" sz="2800" b="1" dirty="0" err="1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PSeInt</a:t>
            </a:r>
            <a:endParaRPr lang="en" sz="2800" b="1" dirty="0">
              <a:solidFill>
                <a:schemeClr val="dk1"/>
              </a:solidFill>
              <a:latin typeface="Arial" charset="0"/>
              <a:ea typeface="Arial" charset="0"/>
              <a:cs typeface="Arial" charset="0"/>
              <a:sym typeface="Calibri"/>
            </a:endParaRPr>
          </a:p>
        </p:txBody>
      </p:sp>
      <p:pic>
        <p:nvPicPr>
          <p:cNvPr id="11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4878" y="4022085"/>
            <a:ext cx="3742407" cy="254369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ángulo 12"/>
          <p:cNvSpPr/>
          <p:nvPr/>
        </p:nvSpPr>
        <p:spPr>
          <a:xfrm>
            <a:off x="164123" y="3933228"/>
            <a:ext cx="551714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2000" b="1" dirty="0" smtClean="0"/>
              <a:t>…</a:t>
            </a:r>
            <a:endParaRPr lang="es-ES_tradnl" sz="2000" b="1" dirty="0" smtClean="0"/>
          </a:p>
          <a:p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numIngresado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numAdivinar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numAdivinar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5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numIngresado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numIngresado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numAdivinar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"Ganaste!"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endParaRPr lang="es-ES_tradnl" sz="2000" b="1" dirty="0" smtClean="0">
              <a:solidFill>
                <a:srgbClr val="000080"/>
              </a:solidFill>
            </a:endParaRPr>
          </a:p>
          <a:p>
            <a:r>
              <a:rPr lang="mr-IN" sz="2000" b="1" dirty="0" smtClean="0"/>
              <a:t>…</a:t>
            </a:r>
            <a:endParaRPr lang="es-ES_tradnl" sz="2000" b="1" dirty="0"/>
          </a:p>
        </p:txBody>
      </p:sp>
    </p:spTree>
    <p:extLst>
      <p:ext uri="{BB962C8B-B14F-4D97-AF65-F5344CB8AC3E}">
        <p14:creationId xmlns:p14="http://schemas.microsoft.com/office/powerpoint/2010/main" val="1446138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4123" y="2160000"/>
            <a:ext cx="8823106" cy="4351338"/>
          </a:xfrm>
        </p:spPr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r>
              <a:rPr lang="es-ES_tradnl" u="sng" dirty="0" smtClean="0">
                <a:solidFill>
                  <a:prstClr val="black"/>
                </a:solidFill>
              </a:rPr>
              <a:t>Ayudando al usuario</a:t>
            </a:r>
            <a:endParaRPr lang="es-ES_tradnl" sz="2400" dirty="0" smtClean="0"/>
          </a:p>
          <a:p>
            <a:pPr marL="285750" lvl="0" indent="-285750">
              <a:spcAft>
                <a:spcPts val="600"/>
              </a:spcAft>
              <a:buFont typeface="Arial" charset="0"/>
              <a:buChar char="•"/>
            </a:pPr>
            <a:r>
              <a:rPr lang="es-ES_tradnl" sz="2000" dirty="0" smtClean="0"/>
              <a:t>Se </a:t>
            </a:r>
            <a:r>
              <a:rPr lang="es-ES_tradnl" sz="2000" dirty="0"/>
              <a:t>pretende asistir al usuario </a:t>
            </a:r>
            <a:r>
              <a:rPr lang="es-ES_tradnl" sz="2000" dirty="0" smtClean="0"/>
              <a:t>notificándole </a:t>
            </a:r>
            <a:r>
              <a:rPr lang="es-ES_tradnl" sz="2000" dirty="0"/>
              <a:t>si el número </a:t>
            </a:r>
            <a:r>
              <a:rPr lang="es-ES_tradnl" sz="2000" dirty="0" smtClean="0"/>
              <a:t>incorrecto </a:t>
            </a:r>
            <a:r>
              <a:rPr lang="es-ES_tradnl" sz="2000" dirty="0"/>
              <a:t>que </a:t>
            </a:r>
            <a:r>
              <a:rPr lang="es-ES_tradnl" sz="2000" dirty="0" smtClean="0"/>
              <a:t>ingresó </a:t>
            </a:r>
            <a:r>
              <a:rPr lang="es-ES_tradnl" sz="2000" dirty="0"/>
              <a:t>es mayor o menor que el número a adivinar</a:t>
            </a:r>
          </a:p>
          <a:p>
            <a:pPr marL="285750" lvl="0" indent="-285750">
              <a:spcAft>
                <a:spcPts val="600"/>
              </a:spcAft>
              <a:buFont typeface="Arial" charset="0"/>
              <a:buChar char="•"/>
            </a:pPr>
            <a:r>
              <a:rPr lang="es-ES_tradnl" sz="2000" dirty="0"/>
              <a:t>Permite que pueda mejorar su predicción en el próximo intento</a:t>
            </a:r>
            <a:endParaRPr lang="es-ES_tradnl" sz="20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" name="Shape 165"/>
          <p:cNvGraphicFramePr/>
          <p:nvPr>
            <p:extLst>
              <p:ext uri="{D42A27DB-BD31-4B8C-83A1-F6EECF244321}">
                <p14:modId xmlns:p14="http://schemas.microsoft.com/office/powerpoint/2010/main" val="637507377"/>
              </p:ext>
            </p:extLst>
          </p:nvPr>
        </p:nvGraphicFramePr>
        <p:xfrm>
          <a:off x="2425887" y="4045713"/>
          <a:ext cx="4292225" cy="22554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40575"/>
                <a:gridCol w="2351650"/>
              </a:tblGrid>
              <a:tr h="38100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ES_tradnl" sz="2000" b="1" noProof="0" dirty="0" smtClean="0"/>
                        <a:t>Número Ingresado</a:t>
                      </a:r>
                      <a:endParaRPr lang="es-ES_tradnl" sz="2000" b="1" noProof="0" dirty="0"/>
                    </a:p>
                  </a:txBody>
                  <a:tcPr marL="91425" marR="91425" marT="91425" marB="91425" anchor="ctr"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ES_tradnl" sz="2000" b="1" noProof="0" dirty="0" smtClean="0"/>
                        <a:t>Mensaje a Mostrar</a:t>
                      </a:r>
                      <a:endParaRPr lang="es-ES_tradnl" sz="2000" b="1" noProof="0" dirty="0"/>
                    </a:p>
                  </a:txBody>
                  <a:tcPr marL="91425" marR="91425" marT="91425" marB="91425" anchor="ctr">
                    <a:solidFill>
                      <a:srgbClr val="99999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ES_tradnl" sz="2000" noProof="0" dirty="0" smtClean="0"/>
                        <a:t>3</a:t>
                      </a:r>
                      <a:endParaRPr lang="es-ES_tradnl" sz="2000" noProof="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s-ES_tradnl" sz="2000" i="1" noProof="0" dirty="0" smtClean="0"/>
                        <a:t>Demasiado bajo!</a:t>
                      </a:r>
                      <a:endParaRPr lang="es-ES_tradnl" sz="2000" i="1" noProof="0" dirty="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ES_tradnl" sz="2000" noProof="0" dirty="0" smtClean="0"/>
                        <a:t>5</a:t>
                      </a:r>
                      <a:endParaRPr lang="es-ES_tradnl" sz="2000" noProof="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s-ES_tradnl" sz="2000" i="1" noProof="0" dirty="0" smtClean="0"/>
                        <a:t>Ganaste!</a:t>
                      </a:r>
                      <a:endParaRPr lang="es-ES_tradnl" sz="2000" i="1" noProof="0" dirty="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ES_tradnl" sz="2000" noProof="0" dirty="0" smtClean="0"/>
                        <a:t>8</a:t>
                      </a:r>
                      <a:endParaRPr lang="es-ES_tradnl" sz="2000" noProof="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s-ES_tradnl" sz="2000" i="1" noProof="0" dirty="0" smtClean="0"/>
                        <a:t>Demasiado alto!</a:t>
                      </a:r>
                      <a:endParaRPr lang="es-ES_tradnl" sz="2000" i="1" noProof="0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7424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Práctico </a:t>
            </a:r>
            <a:r>
              <a:rPr lang="es-ES_tradnl" b="1" dirty="0" smtClean="0"/>
              <a:t>Especial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El Juego del Adivinador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4123" y="2160000"/>
            <a:ext cx="8823106" cy="4351338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s-ES_tradnl" u="sng" dirty="0">
                <a:solidFill>
                  <a:prstClr val="black"/>
                </a:solidFill>
              </a:rPr>
              <a:t>Aprovechando la </a:t>
            </a:r>
            <a:r>
              <a:rPr lang="es-ES_tradnl" u="sng" dirty="0" smtClean="0">
                <a:solidFill>
                  <a:prstClr val="black"/>
                </a:solidFill>
              </a:rPr>
              <a:t>selección</a:t>
            </a:r>
            <a:endParaRPr lang="es-ES_tradnl" sz="2400" dirty="0" smtClean="0"/>
          </a:p>
          <a:p>
            <a:pPr marL="342900" lvl="0" indent="-342900">
              <a:spcBef>
                <a:spcPts val="0"/>
              </a:spcBef>
              <a:buFont typeface="Arial" charset="0"/>
              <a:buChar char="•"/>
            </a:pPr>
            <a:r>
              <a:rPr lang="es-ES_tradnl" sz="2000" dirty="0">
                <a:solidFill>
                  <a:schemeClr val="dk1"/>
                </a:solidFill>
              </a:rPr>
              <a:t>Si el número ingresado por el usuario es mayor o menor que el que tiene que adivinar, se debe dar una pista al usuario</a:t>
            </a:r>
            <a:endParaRPr lang="es-ES_tradnl" sz="2000" dirty="0">
              <a:solidFill>
                <a:schemeClr val="dk1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</a:t>
            </a:fld>
            <a:endParaRPr lang="es-ES_tradnl" dirty="0"/>
          </a:p>
        </p:txBody>
      </p:sp>
      <p:pic>
        <p:nvPicPr>
          <p:cNvPr id="6" name="Shape 124" descr="Resultado de imagen para adivino dibuj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1222" y="910265"/>
            <a:ext cx="1196007" cy="119600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129"/>
          <p:cNvSpPr txBox="1"/>
          <p:nvPr/>
        </p:nvSpPr>
        <p:spPr>
          <a:xfrm>
            <a:off x="164122" y="3104110"/>
            <a:ext cx="3593205" cy="3460955"/>
          </a:xfrm>
          <a:prstGeom prst="rect">
            <a:avLst/>
          </a:prstGeom>
          <a:noFill/>
          <a:ln>
            <a:noFill/>
          </a:ln>
        </p:spPr>
        <p:txBody>
          <a:bodyPr lIns="84000" tIns="41975" rIns="84000" bIns="419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2800" b="1" dirty="0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Código de </a:t>
            </a:r>
            <a:r>
              <a:rPr lang="es-ES" sz="2800" b="1" dirty="0" err="1" smtClean="0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rPr>
              <a:t>PSeInt</a:t>
            </a:r>
            <a:endParaRPr lang="en" sz="2800" b="1" dirty="0">
              <a:solidFill>
                <a:schemeClr val="dk1"/>
              </a:solidFill>
              <a:latin typeface="Arial" charset="0"/>
              <a:ea typeface="Arial" charset="0"/>
              <a:cs typeface="Arial" charset="0"/>
              <a:sym typeface="Calibri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3914067" y="2916542"/>
            <a:ext cx="507316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2000" b="1" dirty="0" smtClean="0"/>
              <a:t>…</a:t>
            </a:r>
            <a:endParaRPr lang="es-ES_tradnl" sz="2000" b="1" dirty="0" smtClean="0">
              <a:solidFill>
                <a:srgbClr val="000080"/>
              </a:solidFill>
            </a:endParaRPr>
          </a:p>
          <a:p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numIngresado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numIngresado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numAdivinar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</a:rPr>
              <a:t>"</a:t>
            </a:r>
            <a:r>
              <a:rPr lang="es-ES_tradnl" sz="2000" dirty="0">
                <a:solidFill>
                  <a:srgbClr val="FF0000"/>
                </a:solidFill>
              </a:rPr>
              <a:t>Ganaste!"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smtClean="0">
                <a:solidFill>
                  <a:srgbClr val="000080"/>
                </a:solidFill>
              </a:rPr>
              <a:t>Sino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numIngresado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&lt;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numAdivinar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"Demasiado bajo!"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Sino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"Demasiado alto!"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endParaRPr lang="es-ES_tradnl" sz="2000" dirty="0">
              <a:solidFill>
                <a:srgbClr val="000000"/>
              </a:solidFill>
            </a:endParaRPr>
          </a:p>
          <a:p>
            <a:r>
              <a:rPr lang="mr-IN" sz="2000" b="1" dirty="0" smtClean="0"/>
              <a:t>…</a:t>
            </a:r>
            <a:endParaRPr lang="es-ES_tradnl" sz="2000" b="1" dirty="0"/>
          </a:p>
        </p:txBody>
      </p:sp>
    </p:spTree>
    <p:extLst>
      <p:ext uri="{BB962C8B-B14F-4D97-AF65-F5344CB8AC3E}">
        <p14:creationId xmlns:p14="http://schemas.microsoft.com/office/powerpoint/2010/main" val="14024580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1797</TotalTime>
  <Words>1111</Words>
  <Application>Microsoft Macintosh PowerPoint</Application>
  <PresentationFormat>Presentación en pantalla (4:3)</PresentationFormat>
  <Paragraphs>255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Calibri</vt:lpstr>
      <vt:lpstr>Mangal</vt:lpstr>
      <vt:lpstr>Wingdings</vt:lpstr>
      <vt:lpstr>Arial</vt:lpstr>
      <vt:lpstr>Tema de Office</vt:lpstr>
      <vt:lpstr>Técnicas de Programación</vt:lpstr>
      <vt:lpstr>Práctico Especial El Juego del Adivinador</vt:lpstr>
      <vt:lpstr>Práctico Especial El Juego del Adivinador</vt:lpstr>
      <vt:lpstr>Práctico Especial El Juego del Adivinador</vt:lpstr>
      <vt:lpstr>Práctico Especial El Juego del Adivinador</vt:lpstr>
      <vt:lpstr>Práctico Especial El Juego del Adivinador</vt:lpstr>
      <vt:lpstr>Práctico Especial El Juego del Adivinador</vt:lpstr>
      <vt:lpstr>Práctico Especial El Juego del Adivinador</vt:lpstr>
      <vt:lpstr>Práctico Especial El Juego del Adivinador</vt:lpstr>
      <vt:lpstr>Práctico Especial El Juego del Adivinador</vt:lpstr>
      <vt:lpstr>Práctico Especial El Juego del Adivinador</vt:lpstr>
      <vt:lpstr>Práctico Especial El Juego del Adivinador</vt:lpstr>
      <vt:lpstr>Práctico Especial El Juego del Adivinador</vt:lpstr>
      <vt:lpstr>Práctico Especial El Juego del Adivinador</vt:lpstr>
      <vt:lpstr>Presentación de PowerPoint</vt:lpstr>
      <vt:lpstr>Presentación de PowerPoint</vt:lpstr>
      <vt:lpstr>Presentación de PowerPoint</vt:lpstr>
      <vt:lpstr>Presentación de PowerPoint</vt:lpstr>
      <vt:lpstr>Práctico Especial El Juego del Adivinador</vt:lpstr>
      <vt:lpstr>Práctico Especial El Juego del Adivinador</vt:lpstr>
      <vt:lpstr>Práctico Especial El Juego del Adivinador</vt:lpstr>
      <vt:lpstr>Presentación de PowerPoint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Rago</dc:creator>
  <cp:lastModifiedBy>Alejandro Rago</cp:lastModifiedBy>
  <cp:revision>101</cp:revision>
  <dcterms:created xsi:type="dcterms:W3CDTF">2017-06-08T19:02:43Z</dcterms:created>
  <dcterms:modified xsi:type="dcterms:W3CDTF">2017-07-11T17:46:49Z</dcterms:modified>
</cp:coreProperties>
</file>

<file path=docProps/thumbnail.jpeg>
</file>